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3994546" y="5393531"/>
            <a:ext cx="16394908" cy="5464969"/>
          </a:xfrm>
          <a:prstGeom prst="rect">
            <a:avLst/>
          </a:prstGeom>
        </p:spPr>
        <p:txBody>
          <a:bodyPr/>
          <a:lstStyle>
            <a:lvl1pPr>
              <a:defRPr spc="291" sz="14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3994546" y="2911078"/>
            <a:ext cx="16394908" cy="2500313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96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正文级别 1…"/>
          <p:cNvSpPr txBox="1"/>
          <p:nvPr>
            <p:ph type="body" idx="1"/>
          </p:nvPr>
        </p:nvSpPr>
        <p:spPr>
          <a:xfrm>
            <a:off x="3994546" y="1857375"/>
            <a:ext cx="16394908" cy="10501313"/>
          </a:xfrm>
          <a:prstGeom prst="rect">
            <a:avLst/>
          </a:prstGeom>
        </p:spPr>
        <p:txBody>
          <a:bodyPr anchor="ctr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xfrm>
            <a:off x="11995341" y="13026429"/>
            <a:ext cx="393320" cy="3968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/>
          <p:nvPr>
            <p:ph type="pic" sz="quarter" idx="13"/>
          </p:nvPr>
        </p:nvSpPr>
        <p:spPr>
          <a:xfrm>
            <a:off x="12192000" y="6768703"/>
            <a:ext cx="7875985" cy="5697141"/>
          </a:xfrm>
          <a:prstGeom prst="rect">
            <a:avLst/>
          </a:prstGeom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图像"/>
          <p:cNvSpPr/>
          <p:nvPr>
            <p:ph type="pic" sz="quarter" idx="14"/>
          </p:nvPr>
        </p:nvSpPr>
        <p:spPr>
          <a:xfrm>
            <a:off x="12191999" y="1518046"/>
            <a:ext cx="7875986" cy="4822033"/>
          </a:xfrm>
          <a:prstGeom prst="rect">
            <a:avLst/>
          </a:prstGeom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图像"/>
          <p:cNvSpPr/>
          <p:nvPr>
            <p:ph type="pic" sz="half" idx="15"/>
          </p:nvPr>
        </p:nvSpPr>
        <p:spPr>
          <a:xfrm>
            <a:off x="4310596" y="1518046"/>
            <a:ext cx="7000876" cy="10947798"/>
          </a:xfrm>
          <a:prstGeom prst="rect">
            <a:avLst/>
          </a:prstGeom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幻灯片编号"/>
          <p:cNvSpPr txBox="1"/>
          <p:nvPr>
            <p:ph type="sldNum" sz="quarter" idx="2"/>
          </p:nvPr>
        </p:nvSpPr>
        <p:spPr>
          <a:xfrm>
            <a:off x="11995341" y="13026429"/>
            <a:ext cx="393320" cy="3968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2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/>
          <p:nvPr>
            <p:ph type="pic" sz="half" idx="13"/>
          </p:nvPr>
        </p:nvSpPr>
        <p:spPr>
          <a:xfrm>
            <a:off x="12620625" y="1518046"/>
            <a:ext cx="7447360" cy="10947798"/>
          </a:xfrm>
          <a:prstGeom prst="rect">
            <a:avLst/>
          </a:prstGeom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图像"/>
          <p:cNvSpPr/>
          <p:nvPr>
            <p:ph type="pic" sz="half" idx="14"/>
          </p:nvPr>
        </p:nvSpPr>
        <p:spPr>
          <a:xfrm>
            <a:off x="4298156" y="1518046"/>
            <a:ext cx="7447360" cy="10947798"/>
          </a:xfrm>
          <a:prstGeom prst="rect">
            <a:avLst/>
          </a:prstGeom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xfrm>
            <a:off x="11990707" y="13026429"/>
            <a:ext cx="393320" cy="3968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3994546" y="9116417"/>
            <a:ext cx="16394908" cy="787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2" sz="3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在此键入引文。"/>
          <p:cNvSpPr txBox="1"/>
          <p:nvPr>
            <p:ph type="body" sz="quarter" idx="14"/>
          </p:nvPr>
        </p:nvSpPr>
        <p:spPr>
          <a:xfrm>
            <a:off x="3994546" y="7400131"/>
            <a:ext cx="16394908" cy="15652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639" sz="8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在此键入引文。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11649992" y="9929812"/>
            <a:ext cx="1086912" cy="19823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910828">
              <a:spcBef>
                <a:spcPts val="0"/>
              </a:spcBef>
              <a:buClrTx/>
              <a:buSzTx/>
              <a:buNone/>
              <a:defRPr spc="252" sz="126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11649992" y="3607593"/>
            <a:ext cx="1086912" cy="19823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910828">
              <a:spcBef>
                <a:spcPts val="0"/>
              </a:spcBef>
              <a:buClrTx/>
              <a:buSzTx/>
              <a:buNone/>
              <a:defRPr spc="252" sz="126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95341" y="13026429"/>
            <a:ext cx="393320" cy="3968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13"/>
          </p:nvPr>
        </p:nvSpPr>
        <p:spPr>
          <a:xfrm>
            <a:off x="3040062" y="0"/>
            <a:ext cx="18288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95341" y="13026429"/>
            <a:ext cx="393320" cy="3968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/>
          <p:nvPr>
            <p:ph type="sldNum" sz="quarter" idx="2"/>
          </p:nvPr>
        </p:nvSpPr>
        <p:spPr>
          <a:xfrm>
            <a:off x="11995341" y="13026429"/>
            <a:ext cx="393320" cy="3968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3798093" y="4893468"/>
            <a:ext cx="16787814" cy="8108157"/>
          </a:xfrm>
          <a:prstGeom prst="rect">
            <a:avLst/>
          </a:prstGeom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3994546" y="1643062"/>
            <a:ext cx="16394908" cy="187523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3994546" y="714375"/>
            <a:ext cx="16394908" cy="94654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112" sz="56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像"/>
          <p:cNvSpPr/>
          <p:nvPr>
            <p:ph type="pic" idx="13"/>
          </p:nvPr>
        </p:nvSpPr>
        <p:spPr>
          <a:xfrm>
            <a:off x="4280296" y="3277195"/>
            <a:ext cx="15859126" cy="9108282"/>
          </a:xfrm>
          <a:prstGeom prst="rect">
            <a:avLst/>
          </a:prstGeom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2" name="正文级别 1…"/>
          <p:cNvSpPr txBox="1"/>
          <p:nvPr>
            <p:ph type="body" sz="quarter" idx="1"/>
          </p:nvPr>
        </p:nvSpPr>
        <p:spPr>
          <a:xfrm>
            <a:off x="3994546" y="1857375"/>
            <a:ext cx="16394908" cy="69651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324" sz="3600"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24" sz="3600"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24" sz="3600"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24" sz="3600"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24" sz="3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/>
          <p:nvPr>
            <p:ph type="title"/>
          </p:nvPr>
        </p:nvSpPr>
        <p:spPr>
          <a:xfrm>
            <a:off x="3994546" y="4339828"/>
            <a:ext cx="16394908" cy="5018485"/>
          </a:xfrm>
          <a:prstGeom prst="rect">
            <a:avLst/>
          </a:prstGeom>
        </p:spPr>
        <p:txBody>
          <a:bodyPr anchor="ctr"/>
          <a:lstStyle>
            <a:lvl1pPr>
              <a:defRPr spc="291" sz="14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3994546" y="4339828"/>
            <a:ext cx="16394908" cy="5018485"/>
          </a:xfrm>
          <a:prstGeom prst="rect">
            <a:avLst/>
          </a:prstGeom>
        </p:spPr>
        <p:txBody>
          <a:bodyPr anchor="ctr"/>
          <a:lstStyle>
            <a:lvl1pPr>
              <a:defRPr spc="291" sz="146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像"/>
          <p:cNvSpPr/>
          <p:nvPr>
            <p:ph type="pic" sz="half" idx="13"/>
          </p:nvPr>
        </p:nvSpPr>
        <p:spPr>
          <a:xfrm>
            <a:off x="11754965" y="1522809"/>
            <a:ext cx="8268892" cy="10894220"/>
          </a:xfrm>
          <a:prstGeom prst="rect">
            <a:avLst/>
          </a:prstGeom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标题文本"/>
          <p:cNvSpPr txBox="1"/>
          <p:nvPr>
            <p:ph type="title"/>
          </p:nvPr>
        </p:nvSpPr>
        <p:spPr>
          <a:xfrm>
            <a:off x="3994546" y="5893593"/>
            <a:ext cx="6875861" cy="5036345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8" sz="10400"/>
            </a:lvl1pPr>
          </a:lstStyle>
          <a:p>
            <a:pPr/>
            <a:r>
              <a:t>标题文本</a:t>
            </a:r>
          </a:p>
        </p:txBody>
      </p:sp>
      <p:sp>
        <p:nvSpPr>
          <p:cNvPr id="58" name="正文级别 1…"/>
          <p:cNvSpPr txBox="1"/>
          <p:nvPr>
            <p:ph type="body" sz="quarter" idx="1"/>
          </p:nvPr>
        </p:nvSpPr>
        <p:spPr>
          <a:xfrm>
            <a:off x="3994546" y="4000500"/>
            <a:ext cx="6875861" cy="191095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112" sz="5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xfrm>
            <a:off x="11995341" y="13026429"/>
            <a:ext cx="393320" cy="3968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/>
          <p:nvPr>
            <p:ph type="pic" sz="half" idx="13"/>
          </p:nvPr>
        </p:nvSpPr>
        <p:spPr>
          <a:xfrm>
            <a:off x="11727655" y="3268251"/>
            <a:ext cx="8358189" cy="9237054"/>
          </a:xfrm>
          <a:prstGeom prst="rect">
            <a:avLst/>
          </a:prstGeom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24" sz="3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8" name="正文级别 1…"/>
          <p:cNvSpPr txBox="1"/>
          <p:nvPr>
            <p:ph type="body" sz="quarter" idx="1"/>
          </p:nvPr>
        </p:nvSpPr>
        <p:spPr>
          <a:xfrm>
            <a:off x="3994546" y="3661171"/>
            <a:ext cx="6715126" cy="8465345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3900"/>
              </a:spcBef>
              <a:defRPr spc="64" sz="3200"/>
            </a:lvl1pPr>
            <a:lvl2pPr marL="889000" indent="-508000">
              <a:spcBef>
                <a:spcPts val="3900"/>
              </a:spcBef>
              <a:defRPr spc="64" sz="3200"/>
            </a:lvl2pPr>
            <a:lvl3pPr marL="1270000" indent="-508000">
              <a:spcBef>
                <a:spcPts val="3900"/>
              </a:spcBef>
              <a:defRPr spc="64" sz="3200"/>
            </a:lvl3pPr>
            <a:lvl4pPr marL="1651000" indent="-508000">
              <a:spcBef>
                <a:spcPts val="3900"/>
              </a:spcBef>
              <a:defRPr spc="64" sz="3200"/>
            </a:lvl4pPr>
            <a:lvl5pPr marL="2032000" indent="-508000">
              <a:spcBef>
                <a:spcPts val="3900"/>
              </a:spcBef>
              <a:defRPr spc="64"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xfrm>
            <a:off x="11995341" y="13026429"/>
            <a:ext cx="393320" cy="3968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3994546" y="821531"/>
            <a:ext cx="16394908" cy="1053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3994546" y="3357562"/>
            <a:ext cx="16394908" cy="9072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95341" y="13024643"/>
            <a:ext cx="393320" cy="3968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cap="all" spc="36" sz="18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3429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10287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7145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2057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24003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2743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2" strike="noStrike" sz="56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517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898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279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660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041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422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803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184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565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76" strike="noStrike" sz="3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6429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6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Router路由框架解析"/>
          <p:cNvSpPr txBox="1"/>
          <p:nvPr>
            <p:ph type="ctrTitle"/>
          </p:nvPr>
        </p:nvSpPr>
        <p:spPr>
          <a:xfrm>
            <a:off x="3994546" y="1268015"/>
            <a:ext cx="16394908" cy="2209471"/>
          </a:xfrm>
          <a:prstGeom prst="rect">
            <a:avLst/>
          </a:prstGeom>
        </p:spPr>
        <p:txBody>
          <a:bodyPr/>
          <a:lstStyle/>
          <a:p>
            <a:pPr defTabSz="630078">
              <a:defRPr spc="231" sz="11564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cap="none"/>
              <a:t>ARouter</a:t>
            </a:r>
            <a:r>
              <a:t>路由框架解析</a:t>
            </a:r>
          </a:p>
        </p:txBody>
      </p:sp>
      <p:sp>
        <p:nvSpPr>
          <p:cNvPr id="159" name="1.ARouter应用场景…"/>
          <p:cNvSpPr txBox="1"/>
          <p:nvPr/>
        </p:nvSpPr>
        <p:spPr>
          <a:xfrm>
            <a:off x="4742268" y="4246545"/>
            <a:ext cx="14899465" cy="839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lnSpc>
                <a:spcPct val="150000"/>
              </a:lnSpc>
              <a:defRPr sz="5400">
                <a:solidFill>
                  <a:srgbClr val="FFFFFF"/>
                </a:solidFill>
              </a:defRPr>
            </a:pPr>
            <a:r>
              <a:t>1.ARouter应用场景</a:t>
            </a:r>
          </a:p>
          <a:p>
            <a:pPr>
              <a:lnSpc>
                <a:spcPct val="150000"/>
              </a:lnSpc>
              <a:defRPr sz="5400">
                <a:solidFill>
                  <a:srgbClr val="FFFFFF"/>
                </a:solidFill>
              </a:defRPr>
            </a:pPr>
            <a:r>
              <a:t>2.ARouter核心思想</a:t>
            </a:r>
          </a:p>
          <a:p>
            <a:pPr>
              <a:lnSpc>
                <a:spcPct val="150000"/>
              </a:lnSpc>
              <a:defRPr sz="5400">
                <a:solidFill>
                  <a:srgbClr val="FFFFFF"/>
                </a:solidFill>
              </a:defRPr>
            </a:pPr>
            <a:r>
              <a:t>3.ARouter使用示例</a:t>
            </a:r>
          </a:p>
          <a:p>
            <a:pPr>
              <a:lnSpc>
                <a:spcPct val="150000"/>
              </a:lnSpc>
              <a:defRPr sz="5400">
                <a:solidFill>
                  <a:srgbClr val="FFFFFF"/>
                </a:solidFill>
              </a:defRPr>
            </a:pPr>
            <a:r>
              <a:t>4.ARouter目录结构</a:t>
            </a:r>
          </a:p>
          <a:p>
            <a:pPr>
              <a:lnSpc>
                <a:spcPct val="150000"/>
              </a:lnSpc>
              <a:defRPr sz="5400">
                <a:solidFill>
                  <a:srgbClr val="FFFFFF"/>
                </a:solidFill>
              </a:defRPr>
            </a:pPr>
            <a:r>
              <a:t>5.ARouter源码解析</a:t>
            </a:r>
          </a:p>
          <a:p>
            <a:pPr>
              <a:lnSpc>
                <a:spcPct val="150000"/>
              </a:lnSpc>
              <a:defRPr sz="5400">
                <a:solidFill>
                  <a:srgbClr val="FFFFFF"/>
                </a:solidFill>
              </a:defRPr>
            </a:pPr>
            <a:r>
              <a:t>6.ARouter疑难解答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202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pic>
        <p:nvPicPr>
          <p:cNvPr id="20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716" y="2283620"/>
            <a:ext cx="10801217" cy="34466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0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051" y="6762478"/>
            <a:ext cx="14500308" cy="2371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0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2328" y="10166382"/>
            <a:ext cx="26236120" cy="23331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206" name="HelloService helloService = (HelloService) ARouter.getInstance().build(“/library_b/hello&quot;).navigation();…"/>
          <p:cNvSpPr txBox="1"/>
          <p:nvPr/>
        </p:nvSpPr>
        <p:spPr>
          <a:xfrm>
            <a:off x="857249" y="8786812"/>
            <a:ext cx="20708145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HelloService helloService = (HelloService) ARouter.getInstance().build(“/library_b/hello").navigation();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HelloService helloService = ARouter.getInstance().navigation(HelloService.class);</a:t>
            </a:r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428" y="10682287"/>
            <a:ext cx="26611822" cy="17301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93650" origin="layout" pathEditMode="relative">
                                      <p:cBhvr>
                                        <p:cTn id="1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3"/>
      <p:bldP build="whole" bldLvl="1" animBg="1" rev="0" advAuto="0" spid="207" grpId="6"/>
      <p:bldP build="whole" bldLvl="1" animBg="1" rev="0" advAuto="0" spid="205" grpId="2"/>
      <p:bldP build="whole" bldLvl="1" animBg="1" rev="0" advAuto="0" spid="204" grpId="1"/>
      <p:bldP build="whole" bldLvl="1" animBg="1" rev="0" advAuto="0" spid="206" grpId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210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pic>
        <p:nvPicPr>
          <p:cNvPr id="21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716" y="2027103"/>
            <a:ext cx="10801217" cy="34466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1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782" y="6578910"/>
            <a:ext cx="17216226" cy="25244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215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983" y="2158999"/>
            <a:ext cx="22562034" cy="11315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1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61811" y="1850736"/>
            <a:ext cx="10801217" cy="34466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1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5615" y="5972938"/>
            <a:ext cx="14500308" cy="2371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1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3966" y="7358585"/>
            <a:ext cx="26236120" cy="23331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2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2835" y="9260347"/>
            <a:ext cx="26611821" cy="17301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21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15615" y="8680650"/>
            <a:ext cx="14500308" cy="21262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grpSp>
        <p:nvGrpSpPr>
          <p:cNvPr id="227" name="成组"/>
          <p:cNvGrpSpPr/>
          <p:nvPr/>
        </p:nvGrpSpPr>
        <p:grpSpPr>
          <a:xfrm>
            <a:off x="1217509" y="5707741"/>
            <a:ext cx="4419663" cy="7419636"/>
            <a:chOff x="0" y="0"/>
            <a:chExt cx="4419661" cy="7419634"/>
          </a:xfrm>
        </p:grpSpPr>
        <p:sp>
          <p:nvSpPr>
            <p:cNvPr id="222" name="线条"/>
            <p:cNvSpPr/>
            <p:nvPr/>
          </p:nvSpPr>
          <p:spPr>
            <a:xfrm>
              <a:off x="313467" y="0"/>
              <a:ext cx="894012" cy="121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16" y="0"/>
                  </a:moveTo>
                  <a:lnTo>
                    <a:pt x="0" y="8273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grpSp>
          <p:nvGrpSpPr>
            <p:cNvPr id="225" name="成组"/>
            <p:cNvGrpSpPr/>
            <p:nvPr/>
          </p:nvGrpSpPr>
          <p:grpSpPr>
            <a:xfrm>
              <a:off x="0" y="1331552"/>
              <a:ext cx="4419662" cy="2971714"/>
              <a:chOff x="0" y="0"/>
              <a:chExt cx="4419661" cy="2971712"/>
            </a:xfrm>
          </p:grpSpPr>
          <p:sp>
            <p:nvSpPr>
              <p:cNvPr id="223" name="线条"/>
              <p:cNvSpPr/>
              <p:nvPr/>
            </p:nvSpPr>
            <p:spPr>
              <a:xfrm>
                <a:off x="7393" y="0"/>
                <a:ext cx="4412269" cy="1694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447" y="0"/>
                    </a:moveTo>
                    <a:lnTo>
                      <a:pt x="0" y="20162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chemeClr val="accent5">
                    <a:alpha val="7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  <p:sp>
            <p:nvSpPr>
              <p:cNvPr id="224" name="线条"/>
              <p:cNvSpPr/>
              <p:nvPr/>
            </p:nvSpPr>
            <p:spPr>
              <a:xfrm>
                <a:off x="0" y="1591543"/>
                <a:ext cx="3203547" cy="1380170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alpha val="7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cap="all" spc="44" sz="2200">
                    <a:latin typeface="+mn-lt"/>
                    <a:ea typeface="+mn-ea"/>
                    <a:cs typeface="+mn-cs"/>
                    <a:sym typeface="Baskerville"/>
                  </a:defRPr>
                </a:pPr>
              </a:p>
            </p:txBody>
          </p:sp>
        </p:grpSp>
        <p:sp>
          <p:nvSpPr>
            <p:cNvPr id="226" name="线条"/>
            <p:cNvSpPr/>
            <p:nvPr/>
          </p:nvSpPr>
          <p:spPr>
            <a:xfrm>
              <a:off x="17015" y="6211010"/>
              <a:ext cx="3871882" cy="120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12" y="0"/>
                  </a:moveTo>
                  <a:lnTo>
                    <a:pt x="0" y="8992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8"/>
      <p:bldP build="whole" bldLvl="1" animBg="1" rev="0" advAuto="0" spid="218" grpId="1"/>
      <p:bldP build="whole" bldLvl="1" animBg="1" rev="0" advAuto="0" spid="218" grpId="2"/>
      <p:bldP build="whole" bldLvl="1" animBg="1" rev="0" advAuto="0" spid="220" grpId="5"/>
      <p:bldP build="whole" bldLvl="1" animBg="1" rev="0" advAuto="0" spid="220" grpId="6"/>
      <p:bldP build="whole" bldLvl="1" animBg="1" rev="0" advAuto="0" spid="227" grpId="9"/>
      <p:bldP build="whole" bldLvl="1" animBg="1" rev="0" advAuto="0" spid="221" grpId="7"/>
      <p:bldP build="whole" bldLvl="1" animBg="1" rev="0" advAuto="0" spid="219" grpId="3"/>
      <p:bldP build="whole" bldLvl="1" animBg="1" rev="0" advAuto="0" spid="219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863" y="3755913"/>
            <a:ext cx="22442835" cy="9167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3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6977" y="1737238"/>
            <a:ext cx="8174710" cy="1624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231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232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33" name="groupsIndex、providersIndex、interceptorsIndex的填充数据时机"/>
          <p:cNvSpPr txBox="1"/>
          <p:nvPr/>
        </p:nvSpPr>
        <p:spPr>
          <a:xfrm>
            <a:off x="636054" y="2018834"/>
            <a:ext cx="12147221" cy="7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/>
          </a:lstStyle>
          <a:p>
            <a:pPr/>
            <a:r>
              <a:t>groupsIndex、providersIndex、interceptorsIndex的填充数据时机</a:t>
            </a:r>
          </a:p>
        </p:txBody>
      </p:sp>
      <p:pic>
        <p:nvPicPr>
          <p:cNvPr id="23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57540" y="4845513"/>
            <a:ext cx="8505426" cy="27140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235" name="初始化有两种方式，一种是用RegisterPlugin，一种是遍历DexFile的ClassName"/>
          <p:cNvSpPr txBox="1"/>
          <p:nvPr/>
        </p:nvSpPr>
        <p:spPr>
          <a:xfrm>
            <a:off x="666749" y="2887373"/>
            <a:ext cx="14401522" cy="7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/>
          </a:lstStyle>
          <a:p>
            <a:pPr/>
            <a:r>
              <a:t>初始化有两种方式，一种是用RegisterPlugin，一种是遍历DexFile的ClassName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2"/>
      <p:bldP build="whole" bldLvl="1" animBg="1" rev="0" advAuto="0" spid="235" grpId="3"/>
      <p:bldP build="whole" bldLvl="1" animBg="1" rev="0" advAuto="0" spid="230" grpId="1"/>
      <p:bldP build="whole" bldLvl="1" animBg="1" rev="0" advAuto="0" spid="234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238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39" name="使用RegisterPlugin"/>
          <p:cNvSpPr txBox="1"/>
          <p:nvPr/>
        </p:nvSpPr>
        <p:spPr>
          <a:xfrm>
            <a:off x="1464976" y="2187054"/>
            <a:ext cx="3631921" cy="7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/>
          </a:lstStyle>
          <a:p>
            <a:pPr/>
            <a:r>
              <a:t>使用RegisterPlugin</a:t>
            </a:r>
          </a:p>
        </p:txBody>
      </p:sp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662" y="2891573"/>
            <a:ext cx="14363701" cy="5207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4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3265" y="9969810"/>
            <a:ext cx="6889643" cy="11539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4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9219" y="9866506"/>
            <a:ext cx="13398783" cy="3014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243" name="源码"/>
          <p:cNvSpPr txBox="1"/>
          <p:nvPr/>
        </p:nvSpPr>
        <p:spPr>
          <a:xfrm>
            <a:off x="1820397" y="8900028"/>
            <a:ext cx="96837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/>
            <a:r>
              <a:t>源码</a:t>
            </a:r>
          </a:p>
        </p:txBody>
      </p:sp>
      <p:sp>
        <p:nvSpPr>
          <p:cNvPr id="244" name="在gradle里配置Register，打包反编译"/>
          <p:cNvSpPr txBox="1"/>
          <p:nvPr/>
        </p:nvSpPr>
        <p:spPr>
          <a:xfrm>
            <a:off x="10366494" y="8894746"/>
            <a:ext cx="6928232" cy="7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/>
            <a:r>
              <a:t>在gradle里配置Register，打包反编译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4"/>
      <p:bldP build="whole" bldLvl="1" animBg="1" rev="0" advAuto="0" spid="243" grpId="1"/>
      <p:bldP build="whole" bldLvl="1" animBg="1" rev="0" advAuto="0" spid="241" grpId="2"/>
      <p:bldP build="whole" bldLvl="1" animBg="1" rev="0" advAuto="0" spid="244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247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48" name="routes、providers、interceptors的初始化时机"/>
          <p:cNvSpPr txBox="1"/>
          <p:nvPr/>
        </p:nvSpPr>
        <p:spPr>
          <a:xfrm>
            <a:off x="1976136" y="2740644"/>
            <a:ext cx="8548143" cy="7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/>
          </a:lstStyle>
          <a:p>
            <a:pPr/>
            <a:r>
              <a:t>routes、providers、interceptors的初始化时机</a:t>
            </a:r>
          </a:p>
        </p:txBody>
      </p:sp>
      <p:grpSp>
        <p:nvGrpSpPr>
          <p:cNvPr id="251" name="成组"/>
          <p:cNvGrpSpPr/>
          <p:nvPr/>
        </p:nvGrpSpPr>
        <p:grpSpPr>
          <a:xfrm>
            <a:off x="2078269" y="4586906"/>
            <a:ext cx="13857289" cy="5471744"/>
            <a:chOff x="0" y="0"/>
            <a:chExt cx="13857287" cy="5471743"/>
          </a:xfrm>
        </p:grpSpPr>
        <p:sp>
          <p:nvSpPr>
            <p:cNvPr id="249" name="routes是按需加载的…"/>
            <p:cNvSpPr txBox="1"/>
            <p:nvPr/>
          </p:nvSpPr>
          <p:spPr>
            <a:xfrm>
              <a:off x="0" y="0"/>
              <a:ext cx="13857288" cy="1563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 algn="l"/>
              <a:r>
                <a:t>routes是按需加载的</a:t>
              </a:r>
            </a:p>
            <a:p>
              <a:pPr algn="l" defTabSz="457200">
                <a:lnSpc>
                  <a:spcPts val="4900"/>
                </a:lnSpc>
                <a:defRPr sz="2560">
                  <a:solidFill>
                    <a:srgbClr val="6A737D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// AActivity</a:t>
              </a:r>
              <a:r>
                <a:rPr>
                  <a:solidFill>
                    <a:srgbClr val="24292E"/>
                  </a:solidFill>
                </a:rPr>
                <a:t>中启动BActivity</a:t>
              </a:r>
              <a:endParaRPr>
                <a:solidFill>
                  <a:srgbClr val="24292E"/>
                </a:solidFill>
              </a:endParaRPr>
            </a:p>
            <a:p>
              <a:pPr algn="l" defTabSz="457200">
                <a:lnSpc>
                  <a:spcPts val="4900"/>
                </a:lnSpc>
                <a:defRPr sz="2560">
                  <a:solidFill>
                    <a:srgbClr val="032F62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24292E"/>
                  </a:solidFill>
                </a:rPr>
                <a:t>ARouter.getInstance().build(“/library_b/activity_b”).navigation(this);</a:t>
              </a:r>
            </a:p>
          </p:txBody>
        </p:sp>
        <p:pic>
          <p:nvPicPr>
            <p:cNvPr id="25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5940" y="2125115"/>
              <a:ext cx="10963092" cy="334662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77800" dist="101600" dir="2700000">
                <a:srgbClr val="000000">
                  <a:alpha val="75000"/>
                </a:srgbClr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254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55" name="providers是按需加载的…"/>
          <p:cNvSpPr txBox="1"/>
          <p:nvPr/>
        </p:nvSpPr>
        <p:spPr>
          <a:xfrm>
            <a:off x="1047749" y="2532062"/>
            <a:ext cx="20903884" cy="737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/>
            <a:r>
              <a:t>providers是按需加载的</a:t>
            </a:r>
          </a:p>
          <a:p>
            <a:pPr algn="l"/>
          </a:p>
          <a:p>
            <a:pPr algn="l" defTabSz="457200">
              <a:lnSpc>
                <a:spcPts val="4900"/>
              </a:lnSpc>
              <a:defRPr sz="25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library_a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HelloService helloService = (HelloService) ARouter.getInstance().build(“/library_b2/hello”).navigation();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HelloService helloService = ARouter.getInstance().navigation(HelloService.class);</a:t>
            </a:r>
          </a:p>
        </p:txBody>
      </p:sp>
      <p:pic>
        <p:nvPicPr>
          <p:cNvPr id="2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515" y="4918095"/>
            <a:ext cx="11035387" cy="38798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5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7776" y="10234186"/>
            <a:ext cx="11182864" cy="18910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260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pic>
        <p:nvPicPr>
          <p:cNvPr id="2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963" y="2847946"/>
            <a:ext cx="15887701" cy="9029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262" name="interceptors在ARouter初始化时全部加载。"/>
          <p:cNvSpPr txBox="1"/>
          <p:nvPr/>
        </p:nvSpPr>
        <p:spPr>
          <a:xfrm>
            <a:off x="976312" y="1804521"/>
            <a:ext cx="7983653" cy="7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/>
          </a:lstStyle>
          <a:p>
            <a:pPr/>
            <a:r>
              <a:t>interceptors在ARouter初始化时全部加载。</a:t>
            </a:r>
          </a:p>
        </p:txBody>
      </p:sp>
      <p:grpSp>
        <p:nvGrpSpPr>
          <p:cNvPr id="265" name="成组"/>
          <p:cNvGrpSpPr/>
          <p:nvPr/>
        </p:nvGrpSpPr>
        <p:grpSpPr>
          <a:xfrm>
            <a:off x="1157668" y="5996983"/>
            <a:ext cx="22508287" cy="3622116"/>
            <a:chOff x="0" y="0"/>
            <a:chExt cx="22508286" cy="3622115"/>
          </a:xfrm>
        </p:grpSpPr>
        <p:pic>
          <p:nvPicPr>
            <p:cNvPr id="263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16782" cy="121921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77800" dist="101600" dir="2700000">
                <a:srgbClr val="000000">
                  <a:alpha val="75000"/>
                </a:srgbClr>
              </a:outerShdw>
            </a:effectLst>
          </p:spPr>
        </p:pic>
        <p:pic>
          <p:nvPicPr>
            <p:cNvPr id="264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671" y="1557575"/>
              <a:ext cx="22498616" cy="206454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77800" dist="101600" dir="2700000">
                <a:srgbClr val="000000">
                  <a:alpha val="75000"/>
                </a:srgbClr>
              </a:outerShdw>
            </a:effectLst>
          </p:spPr>
        </p:pic>
      </p:grpSp>
      <p:grpSp>
        <p:nvGrpSpPr>
          <p:cNvPr id="268" name="成组"/>
          <p:cNvGrpSpPr/>
          <p:nvPr/>
        </p:nvGrpSpPr>
        <p:grpSpPr>
          <a:xfrm>
            <a:off x="13432727" y="1804521"/>
            <a:ext cx="9766301" cy="2857485"/>
            <a:chOff x="0" y="0"/>
            <a:chExt cx="9766300" cy="2857483"/>
          </a:xfrm>
        </p:grpSpPr>
        <p:pic>
          <p:nvPicPr>
            <p:cNvPr id="266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066783"/>
              <a:ext cx="9766300" cy="1790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77800" dist="101600" dir="2700000">
                <a:srgbClr val="000000">
                  <a:alpha val="75000"/>
                </a:srgbClr>
              </a:outerShdw>
            </a:effectLst>
          </p:spPr>
        </p:pic>
        <p:sp>
          <p:nvSpPr>
            <p:cNvPr id="267" name="ARouter有几个自带Provider，其中一个叫做"/>
            <p:cNvSpPr txBox="1"/>
            <p:nvPr/>
          </p:nvSpPr>
          <p:spPr>
            <a:xfrm>
              <a:off x="827316" y="0"/>
              <a:ext cx="8111669" cy="724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>
              <a:lvl1pPr algn="l"/>
            </a:lstStyle>
            <a:p>
              <a:pPr/>
              <a:r>
                <a:t>ARouter有几个自带Provider，其中一个叫做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  <p:bldP build="whole" bldLvl="1" animBg="1" rev="0" advAuto="0" spid="261" grpId="2"/>
      <p:bldP build="whole" bldLvl="1" animBg="1" rev="0" advAuto="0" spid="265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271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72" name="关于Autowired"/>
          <p:cNvSpPr txBox="1"/>
          <p:nvPr/>
        </p:nvSpPr>
        <p:spPr>
          <a:xfrm>
            <a:off x="1207941" y="2187054"/>
            <a:ext cx="2895525" cy="7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/>
          </a:lstStyle>
          <a:p>
            <a:pPr/>
            <a:r>
              <a:t>关于Autowired</a:t>
            </a:r>
          </a:p>
        </p:txBody>
      </p:sp>
      <p:pic>
        <p:nvPicPr>
          <p:cNvPr id="2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3378" y="1946817"/>
            <a:ext cx="12319001" cy="11557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pic>
        <p:nvPicPr>
          <p:cNvPr id="27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0763" y="3857228"/>
            <a:ext cx="7287589" cy="60015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Router疑难解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ARouter疑难解答</a:t>
            </a:r>
          </a:p>
        </p:txBody>
      </p:sp>
      <p:sp>
        <p:nvSpPr>
          <p:cNvPr id="277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78" name="1.不同的module使用相同的GroupName会怎么样?"/>
          <p:cNvSpPr txBox="1"/>
          <p:nvPr/>
        </p:nvSpPr>
        <p:spPr>
          <a:xfrm>
            <a:off x="4166847" y="4444789"/>
            <a:ext cx="16050306" cy="98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lnSpc>
                <a:spcPct val="150000"/>
              </a:lnSpc>
              <a:defRPr sz="4600"/>
            </a:lvl1pPr>
          </a:lstStyle>
          <a:p>
            <a:pPr/>
            <a:r>
              <a:t>1.不同的module使用相同的GroupName会怎么样?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Router应用场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ARouter应用场景</a:t>
            </a:r>
          </a:p>
        </p:txBody>
      </p:sp>
      <p:pic>
        <p:nvPicPr>
          <p:cNvPr id="1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8648" y="2430018"/>
            <a:ext cx="8291236" cy="88559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163" name="library_a和library_b之间…"/>
          <p:cNvSpPr txBox="1"/>
          <p:nvPr/>
        </p:nvSpPr>
        <p:spPr>
          <a:xfrm>
            <a:off x="10499585" y="4998291"/>
            <a:ext cx="11394162" cy="335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sz="4400"/>
            </a:pPr>
            <a:r>
              <a:t>library_a和library_b之间</a:t>
            </a:r>
          </a:p>
          <a:p>
            <a:pPr algn="l">
              <a:defRPr sz="4400"/>
            </a:pPr>
            <a:r>
              <a:t>1.页面跳转，参数传递与解析</a:t>
            </a:r>
          </a:p>
          <a:p>
            <a:pPr algn="l">
              <a:defRPr sz="4400"/>
            </a:pPr>
            <a:r>
              <a:t>2.跳转过程拦截，比如处理登陆、埋点等逻辑</a:t>
            </a:r>
          </a:p>
          <a:p>
            <a:pPr algn="l">
              <a:defRPr sz="4400"/>
            </a:pPr>
            <a:r>
              <a:t>3.跨模块API调用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Router疑难解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ARouter疑难解答</a:t>
            </a:r>
          </a:p>
        </p:txBody>
      </p:sp>
      <p:sp>
        <p:nvSpPr>
          <p:cNvPr id="281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82" name="2.Interceptor使用相同的priority会怎么样?"/>
          <p:cNvSpPr txBox="1"/>
          <p:nvPr/>
        </p:nvSpPr>
        <p:spPr>
          <a:xfrm>
            <a:off x="4166847" y="4444789"/>
            <a:ext cx="16050306" cy="98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lnSpc>
                <a:spcPct val="150000"/>
              </a:lnSpc>
              <a:defRPr sz="4600"/>
            </a:lvl1pPr>
          </a:lstStyle>
          <a:p>
            <a:pPr/>
            <a:r>
              <a:t>2.Interceptor使用相同的priority会怎么样?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ARouter疑难解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ARouter疑难解答</a:t>
            </a:r>
          </a:p>
        </p:txBody>
      </p:sp>
      <p:sp>
        <p:nvSpPr>
          <p:cNvPr id="285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86" name="3.从Activity、Fragment、View启动Activity传的context问题。"/>
          <p:cNvSpPr txBox="1"/>
          <p:nvPr/>
        </p:nvSpPr>
        <p:spPr>
          <a:xfrm>
            <a:off x="3722734" y="4444789"/>
            <a:ext cx="16494419" cy="98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lnSpc>
                <a:spcPct val="150000"/>
              </a:lnSpc>
              <a:defRPr sz="4600"/>
            </a:lvl1pPr>
          </a:lstStyle>
          <a:p>
            <a:pPr/>
            <a:r>
              <a:t>3.从Activity、Fragment、View启动Activity传的context问题。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Router核心思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ARouter核心思想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687" y="3155950"/>
            <a:ext cx="8976777" cy="61926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167" name="map.put(“/library_b/activity_b”, “com.example.library_b.BActivity”)"/>
          <p:cNvSpPr txBox="1"/>
          <p:nvPr/>
        </p:nvSpPr>
        <p:spPr>
          <a:xfrm>
            <a:off x="1273936" y="10629340"/>
            <a:ext cx="1378750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3500"/>
            </a:lvl1pPr>
          </a:lstStyle>
          <a:p>
            <a:pPr/>
            <a:r>
              <a:t>map.put(“/library_b/activity_b”, “com.example.library_b.BActivity”)</a:t>
            </a:r>
          </a:p>
        </p:txBody>
      </p:sp>
      <p:sp>
        <p:nvSpPr>
          <p:cNvPr id="168" name="val className = map.get(&quot;/library_b/activity_b&quot;)…"/>
          <p:cNvSpPr txBox="1"/>
          <p:nvPr/>
        </p:nvSpPr>
        <p:spPr>
          <a:xfrm>
            <a:off x="10356976" y="3778448"/>
            <a:ext cx="12480672" cy="223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 sz="4000"/>
            </a:pPr>
            <a:r>
              <a:t>val className = map.get("/library_b/activity_b")</a:t>
            </a:r>
          </a:p>
          <a:p>
            <a:pPr algn="l">
              <a:defRPr sz="4000"/>
            </a:pPr>
            <a:r>
              <a:t>    val intent = Intent(this, Class.forName(className))</a:t>
            </a:r>
          </a:p>
          <a:p>
            <a:pPr algn="l">
              <a:defRPr sz="4000"/>
            </a:pPr>
            <a:r>
              <a:t>    startActivity(intent)</a:t>
            </a:r>
          </a:p>
        </p:txBody>
      </p:sp>
      <p:grpSp>
        <p:nvGrpSpPr>
          <p:cNvPr id="171" name="成组"/>
          <p:cNvGrpSpPr/>
          <p:nvPr/>
        </p:nvGrpSpPr>
        <p:grpSpPr>
          <a:xfrm>
            <a:off x="13073991" y="8956512"/>
            <a:ext cx="6874815" cy="1580224"/>
            <a:chOff x="0" y="0"/>
            <a:chExt cx="6874814" cy="1580223"/>
          </a:xfrm>
        </p:grpSpPr>
        <p:sp>
          <p:nvSpPr>
            <p:cNvPr id="169" name="annotationProcessor(apt/kapt)"/>
            <p:cNvSpPr txBox="1"/>
            <p:nvPr/>
          </p:nvSpPr>
          <p:spPr>
            <a:xfrm>
              <a:off x="1124330" y="0"/>
              <a:ext cx="5750485" cy="701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t">
              <a:spAutoFit/>
            </a:bodyPr>
            <a:lstStyle/>
            <a:p>
              <a:pPr/>
              <a:r>
                <a:t>annotationProcessor(apt/kapt)</a:t>
              </a:r>
            </a:p>
          </p:txBody>
        </p:sp>
        <p:sp>
          <p:nvSpPr>
            <p:cNvPr id="170" name="线条"/>
            <p:cNvSpPr/>
            <p:nvPr/>
          </p:nvSpPr>
          <p:spPr>
            <a:xfrm flipH="1">
              <a:off x="-1" y="536737"/>
              <a:ext cx="1373003" cy="1043487"/>
            </a:xfrm>
            <a:prstGeom prst="line">
              <a:avLst/>
            </a:prstGeom>
            <a:noFill/>
            <a:ln w="25400" cap="flat">
              <a:solidFill>
                <a:schemeClr val="accent5">
                  <a:alpha val="7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3"/>
      <p:bldP build="whole" bldLvl="1" animBg="1" rev="0" advAuto="0" spid="168" grpId="2"/>
      <p:bldP build="whole" bldLvl="1" animBg="1" rev="0" advAuto="0" spid="16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Router核心思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ARouter核心思想</a:t>
            </a:r>
          </a:p>
        </p:txBody>
      </p:sp>
      <p:sp>
        <p:nvSpPr>
          <p:cNvPr id="174" name="ARouter核心:RouteMeta(之后会遇到Postcard，Postcard是RouteMeta的子类，它增加了很多成员变量，为了便于理解，后面遇到的Postcard就先简单的认为就是RouteMeta)"/>
          <p:cNvSpPr txBox="1"/>
          <p:nvPr/>
        </p:nvSpPr>
        <p:spPr>
          <a:xfrm>
            <a:off x="1236797" y="1840132"/>
            <a:ext cx="21910407" cy="130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/>
            <a:r>
              <a:t>ARouter核心:</a:t>
            </a:r>
            <a:r>
              <a:rPr>
                <a:solidFill>
                  <a:srgbClr val="FF2600"/>
                </a:solidFill>
              </a:rPr>
              <a:t>RouteMeta</a:t>
            </a:r>
            <a:r>
              <a:t>(之后会遇到Postcard，Postcard是RouteMeta的子类，它增加了很多成员变量，为了便于理解，后面遇到的Postcard就先简单的认为就是RouteMeta)</a:t>
            </a:r>
          </a:p>
        </p:txBody>
      </p:sp>
      <p:pic>
        <p:nvPicPr>
          <p:cNvPr id="1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4612" y="3664196"/>
            <a:ext cx="16051852" cy="63876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176" name="RouteType可以分为Provider和其它（Activity、Fragment等）"/>
          <p:cNvSpPr txBox="1"/>
          <p:nvPr/>
        </p:nvSpPr>
        <p:spPr>
          <a:xfrm>
            <a:off x="1434751" y="10767106"/>
            <a:ext cx="11310036" cy="7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/>
          </a:lstStyle>
          <a:p>
            <a:pPr/>
            <a:r>
              <a:t>RouteType可以分为Provider和其它（Activity、Fragment等）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Router使用示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ARouter使用示例</a:t>
            </a:r>
          </a:p>
        </p:txBody>
      </p:sp>
      <p:sp>
        <p:nvSpPr>
          <p:cNvPr id="179" name="Provider：…"/>
          <p:cNvSpPr txBox="1"/>
          <p:nvPr/>
        </p:nvSpPr>
        <p:spPr>
          <a:xfrm>
            <a:off x="1473606" y="1946274"/>
            <a:ext cx="21510980" cy="1150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/>
            <a:r>
              <a:t>Provider：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ARouter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6F42C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public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interface</a:t>
            </a:r>
            <a:r>
              <a:rPr>
                <a:solidFill>
                  <a:srgbClr val="24292E"/>
                </a:solidFill>
              </a:rPr>
              <a:t> </a:t>
            </a:r>
            <a:r>
              <a:t>IProvider</a:t>
            </a:r>
            <a:r>
              <a:rPr>
                <a:solidFill>
                  <a:srgbClr val="24292E"/>
                </a:solidFill>
              </a:rPr>
              <a:t> {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void </a:t>
            </a:r>
            <a:r>
              <a:rPr>
                <a:solidFill>
                  <a:srgbClr val="6F42C1"/>
                </a:solidFill>
              </a:rPr>
              <a:t>init</a:t>
            </a:r>
            <a:r>
              <a:t>(Context </a:t>
            </a:r>
            <a:r>
              <a:rPr>
                <a:solidFill>
                  <a:srgbClr val="E36209"/>
                </a:solidFill>
              </a:rPr>
              <a:t>context</a:t>
            </a:r>
            <a:r>
              <a:t>);// provider的初始化，在第一次调用这个provider的时候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5000"/>
              </a:lnSpc>
              <a:defRPr sz="26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base声明接口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6F42C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public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interface</a:t>
            </a:r>
            <a:r>
              <a:rPr>
                <a:solidFill>
                  <a:srgbClr val="24292E"/>
                </a:solidFill>
              </a:rPr>
              <a:t> </a:t>
            </a:r>
            <a:r>
              <a:t>HelloService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extends</a:t>
            </a:r>
            <a:r>
              <a:rPr>
                <a:solidFill>
                  <a:srgbClr val="24292E"/>
                </a:solidFill>
              </a:rPr>
              <a:t> </a:t>
            </a:r>
            <a:r>
              <a:t>IProvider</a:t>
            </a:r>
            <a:r>
              <a:rPr>
                <a:solidFill>
                  <a:srgbClr val="24292E"/>
                </a:solidFill>
              </a:rPr>
              <a:t> {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String </a:t>
            </a:r>
            <a:r>
              <a:rPr>
                <a:solidFill>
                  <a:srgbClr val="6F42C1"/>
                </a:solidFill>
              </a:rPr>
              <a:t>sayHello</a:t>
            </a:r>
            <a:r>
              <a:t>(String </a:t>
            </a:r>
            <a:r>
              <a:rPr>
                <a:solidFill>
                  <a:srgbClr val="E36209"/>
                </a:solidFill>
              </a:rPr>
              <a:t>name</a:t>
            </a:r>
            <a:r>
              <a:t>);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5000"/>
              </a:lnSpc>
              <a:defRPr sz="26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library_b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@Route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path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t>“/library_b/hello"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6F42C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public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class</a:t>
            </a:r>
            <a:r>
              <a:rPr>
                <a:solidFill>
                  <a:srgbClr val="24292E"/>
                </a:solidFill>
              </a:rPr>
              <a:t> </a:t>
            </a:r>
            <a:r>
              <a:t>HelloServiceImpl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implements</a:t>
            </a:r>
            <a:r>
              <a:rPr>
                <a:solidFill>
                  <a:srgbClr val="24292E"/>
                </a:solidFill>
              </a:rPr>
              <a:t> </a:t>
            </a:r>
            <a:r>
              <a:t>HelloService</a:t>
            </a:r>
            <a:r>
              <a:rPr>
                <a:solidFill>
                  <a:srgbClr val="24292E"/>
                </a:solidFill>
              </a:rPr>
              <a:t> {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D73A4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@Override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D73A49"/>
                </a:solidFill>
              </a:rPr>
              <a:t>public</a:t>
            </a:r>
            <a:r>
              <a:t> String </a:t>
            </a:r>
            <a:r>
              <a:rPr>
                <a:solidFill>
                  <a:srgbClr val="6F42C1"/>
                </a:solidFill>
              </a:rPr>
              <a:t>sayHello</a:t>
            </a:r>
            <a:r>
              <a:t>(String </a:t>
            </a:r>
            <a:r>
              <a:rPr>
                <a:solidFill>
                  <a:srgbClr val="E36209"/>
                </a:solidFill>
              </a:rPr>
              <a:t>name</a:t>
            </a:r>
            <a:r>
              <a:t>) {</a:t>
            </a:r>
          </a:p>
          <a:p>
            <a:pPr lvl="1" indent="342900" algn="l" defTabSz="457200">
              <a:lnSpc>
                <a:spcPts val="5000"/>
              </a:lnSpc>
              <a:defRPr sz="266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D73A49"/>
                </a:solidFill>
              </a:rPr>
              <a:t>return</a:t>
            </a:r>
            <a:r>
              <a:rPr>
                <a:solidFill>
                  <a:srgbClr val="24292E"/>
                </a:solidFill>
              </a:rPr>
              <a:t> </a:t>
            </a:r>
            <a:r>
              <a:t>"hello, "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+</a:t>
            </a:r>
            <a:r>
              <a:rPr>
                <a:solidFill>
                  <a:srgbClr val="24292E"/>
                </a:solidFill>
              </a:rPr>
              <a:t> name;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5000"/>
              </a:lnSpc>
              <a:defRPr sz="2660">
                <a:solidFill>
                  <a:srgbClr val="D73A4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@Override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D73A49"/>
                </a:solidFill>
              </a:rPr>
              <a:t>public</a:t>
            </a:r>
            <a:r>
              <a:t> </a:t>
            </a:r>
            <a:r>
              <a:rPr>
                <a:solidFill>
                  <a:srgbClr val="D73A49"/>
                </a:solidFill>
              </a:rPr>
              <a:t>void</a:t>
            </a:r>
            <a:r>
              <a:t> </a:t>
            </a:r>
            <a:r>
              <a:rPr>
                <a:solidFill>
                  <a:srgbClr val="6F42C1"/>
                </a:solidFill>
              </a:rPr>
              <a:t>init</a:t>
            </a:r>
            <a:r>
              <a:t>(Context </a:t>
            </a:r>
            <a:r>
              <a:rPr>
                <a:solidFill>
                  <a:srgbClr val="E36209"/>
                </a:solidFill>
              </a:rPr>
              <a:t>context</a:t>
            </a:r>
            <a:r>
              <a:t>) {</a:t>
            </a:r>
          </a:p>
          <a:p>
            <a:pPr lvl="2" indent="685800"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5000"/>
              </a:lnSpc>
              <a:defRPr sz="26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library_a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HelloService helloService = (HelloService) ARouter.getInstance().build(“/library_b/hello”).navigation();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HelloService helloService = ARouter.getInstance().navigation(HelloService.class);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Router使用示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ARouter使用示例</a:t>
            </a:r>
          </a:p>
        </p:txBody>
      </p:sp>
      <p:sp>
        <p:nvSpPr>
          <p:cNvPr id="182" name="其它：Activity、Fragment等…"/>
          <p:cNvSpPr txBox="1"/>
          <p:nvPr/>
        </p:nvSpPr>
        <p:spPr>
          <a:xfrm>
            <a:off x="1425981" y="2006599"/>
            <a:ext cx="20290671" cy="781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/>
            <a:r>
              <a:t>其它：Activity、Fragment等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library_b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@Route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path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t>“/library_b/activity_b"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public</a:t>
            </a:r>
            <a:r>
              <a:t> </a:t>
            </a:r>
            <a:r>
              <a:rPr>
                <a:solidFill>
                  <a:srgbClr val="D73A49"/>
                </a:solidFill>
              </a:rPr>
              <a:t>class</a:t>
            </a:r>
            <a:r>
              <a:t> </a:t>
            </a:r>
            <a:r>
              <a:rPr>
                <a:solidFill>
                  <a:srgbClr val="6F42C1"/>
                </a:solidFill>
              </a:rPr>
              <a:t>BActivity</a:t>
            </a:r>
            <a:r>
              <a:t> extend Activity {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005CC5"/>
                </a:solidFill>
              </a:rPr>
              <a:t>...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@Route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path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t>“/library_b/fragment_b”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public</a:t>
            </a:r>
            <a:r>
              <a:t> </a:t>
            </a:r>
            <a:r>
              <a:rPr>
                <a:solidFill>
                  <a:srgbClr val="D73A49"/>
                </a:solidFill>
              </a:rPr>
              <a:t>class</a:t>
            </a:r>
            <a:r>
              <a:t> </a:t>
            </a:r>
            <a:r>
              <a:rPr>
                <a:solidFill>
                  <a:srgbClr val="6F42C1"/>
                </a:solidFill>
              </a:rPr>
              <a:t>BFragment</a:t>
            </a:r>
            <a:r>
              <a:t> extend Fragment {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005CC5"/>
                </a:solidFill>
              </a:rPr>
              <a:t>...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5000"/>
              </a:lnSpc>
              <a:defRPr sz="26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library_a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ARouter.getInstance().build(“/library_b/activity_b”).navigation(this);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Fragment bFragment = (Fragment) ARouter.getInstance().build(“/library_b/fragment_b").navigation();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5000"/>
              </a:lnSpc>
              <a:defRPr sz="26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Router使用示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ARouter使用示例</a:t>
            </a:r>
          </a:p>
        </p:txBody>
      </p:sp>
      <p:sp>
        <p:nvSpPr>
          <p:cNvPr id="185" name="Interceptor：…"/>
          <p:cNvSpPr txBox="1"/>
          <p:nvPr/>
        </p:nvSpPr>
        <p:spPr>
          <a:xfrm>
            <a:off x="1330731" y="2039937"/>
            <a:ext cx="18860136" cy="994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/>
            <a:r>
              <a:t>Interceptor：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ARouter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6F42C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public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interface</a:t>
            </a:r>
            <a:r>
              <a:rPr>
                <a:solidFill>
                  <a:srgbClr val="24292E"/>
                </a:solidFill>
              </a:rPr>
              <a:t> </a:t>
            </a:r>
            <a:r>
              <a:t>IInterceptor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extends</a:t>
            </a:r>
            <a:r>
              <a:rPr>
                <a:solidFill>
                  <a:srgbClr val="24292E"/>
                </a:solidFill>
              </a:rPr>
              <a:t> </a:t>
            </a:r>
            <a:r>
              <a:t>IProvider</a:t>
            </a:r>
            <a:r>
              <a:rPr>
                <a:solidFill>
                  <a:srgbClr val="24292E"/>
                </a:solidFill>
              </a:rPr>
              <a:t> {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D73A49"/>
                </a:solidFill>
              </a:rPr>
              <a:t>void</a:t>
            </a:r>
            <a:r>
              <a:t> </a:t>
            </a:r>
            <a:r>
              <a:rPr>
                <a:solidFill>
                  <a:srgbClr val="6F42C1"/>
                </a:solidFill>
              </a:rPr>
              <a:t>process</a:t>
            </a:r>
            <a:r>
              <a:t>(Postcard </a:t>
            </a:r>
            <a:r>
              <a:rPr>
                <a:solidFill>
                  <a:srgbClr val="E36209"/>
                </a:solidFill>
              </a:rPr>
              <a:t>postcard</a:t>
            </a:r>
            <a:r>
              <a:t>, InterceptorCallback </a:t>
            </a:r>
            <a:r>
              <a:rPr>
                <a:solidFill>
                  <a:srgbClr val="E36209"/>
                </a:solidFill>
              </a:rPr>
              <a:t>callback</a:t>
            </a:r>
            <a:r>
              <a:t>);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比较经典的应用就是在跳转过程中处理登陆事件，这样就不需要在目标页重复做登陆检查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拦截器会在跳转之间执行，多个拦截器会按优先级顺序依次执行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D73A4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@Interceptor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priority</a:t>
            </a:r>
            <a:r>
              <a:rPr>
                <a:solidFill>
                  <a:srgbClr val="24292E"/>
                </a:solidFill>
              </a:rPr>
              <a:t> </a:t>
            </a:r>
            <a: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8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6F42C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D73A49"/>
                </a:solidFill>
              </a:rPr>
              <a:t>public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class</a:t>
            </a:r>
            <a:r>
              <a:rPr>
                <a:solidFill>
                  <a:srgbClr val="24292E"/>
                </a:solidFill>
              </a:rPr>
              <a:t> </a:t>
            </a:r>
            <a:r>
              <a:t>TestInterceptor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implements</a:t>
            </a:r>
            <a:r>
              <a:rPr>
                <a:solidFill>
                  <a:srgbClr val="24292E"/>
                </a:solidFill>
              </a:rPr>
              <a:t> </a:t>
            </a:r>
            <a:r>
              <a:t>IInterceptor</a:t>
            </a:r>
            <a:r>
              <a:rPr>
                <a:solidFill>
                  <a:srgbClr val="24292E"/>
                </a:solidFill>
              </a:rPr>
              <a:t> {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D73A4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@Override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D73A49"/>
                </a:solidFill>
              </a:rPr>
              <a:t>public</a:t>
            </a:r>
            <a:r>
              <a:t> </a:t>
            </a:r>
            <a:r>
              <a:rPr>
                <a:solidFill>
                  <a:srgbClr val="D73A49"/>
                </a:solidFill>
              </a:rPr>
              <a:t>void</a:t>
            </a:r>
            <a:r>
              <a:t> </a:t>
            </a:r>
            <a:r>
              <a:rPr>
                <a:solidFill>
                  <a:srgbClr val="6F42C1"/>
                </a:solidFill>
              </a:rPr>
              <a:t>process</a:t>
            </a:r>
            <a:r>
              <a:t>(Postcard </a:t>
            </a:r>
            <a:r>
              <a:rPr>
                <a:solidFill>
                  <a:srgbClr val="E36209"/>
                </a:solidFill>
              </a:rPr>
              <a:t>postcard</a:t>
            </a:r>
            <a:r>
              <a:t>, InterceptorCallback </a:t>
            </a:r>
            <a:r>
              <a:rPr>
                <a:solidFill>
                  <a:srgbClr val="E36209"/>
                </a:solidFill>
              </a:rPr>
              <a:t>callback</a:t>
            </a:r>
            <a:r>
              <a:t>) {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005CC5"/>
                </a:solidFill>
              </a:rPr>
              <a:t>...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callback</a:t>
            </a:r>
            <a:r>
              <a:rPr>
                <a:solidFill>
                  <a:srgbClr val="D73A49"/>
                </a:solidFill>
              </a:rPr>
              <a:t>.</a:t>
            </a:r>
            <a:r>
              <a:t>onContinue(postcard);  </a:t>
            </a:r>
            <a:r>
              <a:rPr>
                <a:solidFill>
                  <a:srgbClr val="6A737D"/>
                </a:solidFill>
              </a:rPr>
              <a:t>// 处理完成，交还控制权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// callback.onInterrupt(new RuntimeException("我觉得有点异常"));      // 觉得有问题，中断路由流程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// 以上两种至少需要调用其中一种，否则不会继续路由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900"/>
              </a:lnSpc>
              <a:defRPr sz="2560">
                <a:solidFill>
                  <a:srgbClr val="D73A4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@Override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D73A49"/>
                </a:solidFill>
              </a:rPr>
              <a:t>public</a:t>
            </a:r>
            <a:r>
              <a:t> </a:t>
            </a:r>
            <a:r>
              <a:rPr>
                <a:solidFill>
                  <a:srgbClr val="D73A49"/>
                </a:solidFill>
              </a:rPr>
              <a:t>void</a:t>
            </a:r>
            <a:r>
              <a:t> </a:t>
            </a:r>
            <a:r>
              <a:rPr>
                <a:solidFill>
                  <a:srgbClr val="6F42C1"/>
                </a:solidFill>
              </a:rPr>
              <a:t>init</a:t>
            </a:r>
            <a:r>
              <a:t>(Context </a:t>
            </a:r>
            <a:r>
              <a:rPr>
                <a:solidFill>
                  <a:srgbClr val="E36209"/>
                </a:solidFill>
              </a:rPr>
              <a:t>context</a:t>
            </a:r>
            <a:r>
              <a:t>) {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// 拦截器的初始化，会在sdk初始化的时候调用该方法，仅会调用一次</a:t>
            </a:r>
            <a:endParaRPr>
              <a:solidFill>
                <a:srgbClr val="24292E"/>
              </a:solidFill>
            </a:endParaRP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Router目录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ARouter目录结构</a:t>
            </a:r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8174" y="4066636"/>
            <a:ext cx="15996659" cy="5582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875" y="1922535"/>
            <a:ext cx="9549971" cy="102262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191" name="ARouter源码解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790">
              <a:lnSpc>
                <a:spcPct val="150000"/>
              </a:lnSpc>
              <a:defRPr cap="none" spc="0" sz="5130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ARouter源码解析</a:t>
            </a:r>
          </a:p>
        </p:txBody>
      </p:sp>
      <p:sp>
        <p:nvSpPr>
          <p:cNvPr id="192" name="文本"/>
          <p:cNvSpPr txBox="1"/>
          <p:nvPr/>
        </p:nvSpPr>
        <p:spPr>
          <a:xfrm>
            <a:off x="1330731" y="2065337"/>
            <a:ext cx="1555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457200">
              <a:lnSpc>
                <a:spcPts val="4900"/>
              </a:lnSpc>
              <a:defRPr sz="25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3500"/>
              </a:lnSpc>
              <a:defRPr sz="13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393" y="4382607"/>
            <a:ext cx="11951147" cy="53061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101600" dir="2700000">
              <a:srgbClr val="000000">
                <a:alpha val="75000"/>
              </a:srgbClr>
            </a:outerShdw>
          </a:effectLst>
        </p:spPr>
      </p:pic>
      <p:sp>
        <p:nvSpPr>
          <p:cNvPr id="194" name="线条"/>
          <p:cNvSpPr/>
          <p:nvPr/>
        </p:nvSpPr>
        <p:spPr>
          <a:xfrm flipH="1">
            <a:off x="8650128" y="6914491"/>
            <a:ext cx="4968272" cy="4044263"/>
          </a:xfrm>
          <a:prstGeom prst="line">
            <a:avLst/>
          </a:prstGeom>
          <a:ln w="25400">
            <a:solidFill>
              <a:schemeClr val="accent1">
                <a:hueOff val="-266614"/>
                <a:satOff val="17837"/>
                <a:lumOff val="17247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cap="all" spc="44" sz="22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95" name="线条"/>
          <p:cNvSpPr/>
          <p:nvPr/>
        </p:nvSpPr>
        <p:spPr>
          <a:xfrm flipH="1">
            <a:off x="8919105" y="8215176"/>
            <a:ext cx="4784024" cy="725762"/>
          </a:xfrm>
          <a:prstGeom prst="line">
            <a:avLst/>
          </a:prstGeom>
          <a:ln w="25400">
            <a:solidFill>
              <a:srgbClr val="C89836">
                <a:alpha val="75000"/>
              </a:srgb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cap="all" spc="44" sz="22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grpSp>
        <p:nvGrpSpPr>
          <p:cNvPr id="199" name="成组"/>
          <p:cNvGrpSpPr/>
          <p:nvPr/>
        </p:nvGrpSpPr>
        <p:grpSpPr>
          <a:xfrm>
            <a:off x="7661901" y="8479696"/>
            <a:ext cx="6126161" cy="1502435"/>
            <a:chOff x="0" y="56234"/>
            <a:chExt cx="6126159" cy="1502433"/>
          </a:xfrm>
        </p:grpSpPr>
        <p:sp>
          <p:nvSpPr>
            <p:cNvPr id="196" name="线条"/>
            <p:cNvSpPr/>
            <p:nvPr/>
          </p:nvSpPr>
          <p:spPr>
            <a:xfrm flipH="1" flipV="1">
              <a:off x="236426" y="56234"/>
              <a:ext cx="5655205" cy="290416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7" name="线条"/>
            <p:cNvSpPr/>
            <p:nvPr/>
          </p:nvSpPr>
          <p:spPr>
            <a:xfrm flipH="1">
              <a:off x="858047" y="320629"/>
              <a:ext cx="5150861" cy="68295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98" name="线条"/>
            <p:cNvSpPr/>
            <p:nvPr/>
          </p:nvSpPr>
          <p:spPr>
            <a:xfrm flipH="1">
              <a:off x="0" y="323631"/>
              <a:ext cx="6126160" cy="1235038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cap="all" spc="44" sz="22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  <p:bldP build="whole" bldLvl="1" animBg="1" rev="0" advAuto="0" spid="195" grpId="3"/>
      <p:bldP build="whole" bldLvl="1" animBg="1" rev="0" advAuto="0" spid="199" grpId="4"/>
      <p:bldP build="whole" bldLvl="1" animBg="1" rev="0" advAuto="0" spid="194" grpId="2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 upright="0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